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9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7" r:id="rId33"/>
    <p:sldId id="288" r:id="rId34"/>
    <p:sldId id="289" r:id="rId35"/>
    <p:sldId id="290" r:id="rId36"/>
    <p:sldId id="291" r:id="rId37"/>
    <p:sldId id="286" r:id="rId38"/>
    <p:sldId id="292" r:id="rId39"/>
    <p:sldId id="293" r:id="rId40"/>
    <p:sldId id="294" r:id="rId41"/>
    <p:sldId id="296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1056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2B3A-75C0-46CF-9CA8-8C97A8E2193C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6667-912C-4071-806F-391961A4F21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2B3A-75C0-46CF-9CA8-8C97A8E2193C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6667-912C-4071-806F-391961A4F2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2B3A-75C0-46CF-9CA8-8C97A8E2193C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6667-912C-4071-806F-391961A4F2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2B3A-75C0-46CF-9CA8-8C97A8E2193C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6667-912C-4071-806F-391961A4F21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2B3A-75C0-46CF-9CA8-8C97A8E2193C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6667-912C-4071-806F-391961A4F2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2B3A-75C0-46CF-9CA8-8C97A8E2193C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6667-912C-4071-806F-391961A4F21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2B3A-75C0-46CF-9CA8-8C97A8E2193C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6667-912C-4071-806F-391961A4F21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2B3A-75C0-46CF-9CA8-8C97A8E2193C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6667-912C-4071-806F-391961A4F2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2B3A-75C0-46CF-9CA8-8C97A8E2193C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6667-912C-4071-806F-391961A4F2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2B3A-75C0-46CF-9CA8-8C97A8E2193C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6667-912C-4071-806F-391961A4F2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2B3A-75C0-46CF-9CA8-8C97A8E2193C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76667-912C-4071-806F-391961A4F21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9092B3A-75C0-46CF-9CA8-8C97A8E2193C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3376667-912C-4071-806F-391961A4F21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40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762000"/>
            <a:ext cx="5562600" cy="1600200"/>
          </a:xfrm>
        </p:spPr>
        <p:txBody>
          <a:bodyPr>
            <a:noAutofit/>
          </a:bodyPr>
          <a:lstStyle/>
          <a:p>
            <a:pPr marL="914400" indent="-914400">
              <a:buFont typeface="+mj-lt"/>
              <a:buAutoNum type="arabicPeriod" startAt="2"/>
            </a:pP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Troposphere</a:t>
            </a:r>
            <a:b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66800" y="2133600"/>
            <a:ext cx="7010400" cy="4038600"/>
          </a:xfrm>
        </p:spPr>
        <p:txBody>
          <a:bodyPr>
            <a:normAutofit/>
          </a:bodyPr>
          <a:lstStyle/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is the lowest atmospheric layer.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is about 11 Km thick from the earth surface.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Lies at the equator to about 6 Km at the poles in which air temperature decreases steadily with height at about 6.5˚ C per Km.</a:t>
            </a:r>
          </a:p>
        </p:txBody>
      </p:sp>
    </p:spTree>
    <p:extLst>
      <p:ext uri="{BB962C8B-B14F-4D97-AF65-F5344CB8AC3E}">
        <p14:creationId xmlns:p14="http://schemas.microsoft.com/office/powerpoint/2010/main" val="20145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685800"/>
            <a:ext cx="4724400" cy="87526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Stratosphere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4400" y="1752600"/>
            <a:ext cx="7315200" cy="4648200"/>
          </a:xfrm>
        </p:spPr>
        <p:txBody>
          <a:bodyPr>
            <a:normAutofit/>
          </a:bodyPr>
          <a:lstStyle/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atmospheric layer laying between the troposphere and mesosphere in which temperature generally increases with height.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is stable layer of air and is of about 33 km thickness.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usually extends from 11 km up to 50 km from the earth surface.</a:t>
            </a:r>
          </a:p>
          <a:p>
            <a:pPr marL="68580" indent="0">
              <a:buClr>
                <a:srgbClr val="002060"/>
              </a:buClr>
              <a:buNone/>
            </a:pP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4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838200"/>
            <a:ext cx="4595310" cy="799064"/>
          </a:xfrm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esosphere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90600" y="1905000"/>
            <a:ext cx="6858000" cy="4191000"/>
          </a:xfrm>
        </p:spPr>
        <p:txBody>
          <a:bodyPr>
            <a:normAutofit/>
          </a:bodyPr>
          <a:lstStyle/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atmospheric layer laying between the stratosphere and thermosphere.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Its thickness is about 35 km above stratosphere.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temperature of this layer falls again with increasing altitude reaching about -92 °C.</a:t>
            </a: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78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914400"/>
            <a:ext cx="4671510" cy="722864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Thermosphere</a:t>
            </a:r>
            <a:endParaRPr lang="en-US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90600" y="2057400"/>
            <a:ext cx="7315200" cy="3962400"/>
          </a:xfrm>
        </p:spPr>
        <p:txBody>
          <a:bodyPr>
            <a:normAutofit/>
          </a:bodyPr>
          <a:lstStyle/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atmospheric layer laying between the mesosphere and exosphere.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is the outermost layer of atmosphere.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This layer extends from 85 up to 500 km.</a:t>
            </a:r>
          </a:p>
          <a:p>
            <a:pPr marL="68580" indent="0">
              <a:buClr>
                <a:srgbClr val="002060"/>
              </a:buClr>
              <a:buNone/>
            </a:pP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52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914400"/>
            <a:ext cx="4800600" cy="72286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Hydrosphere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90600" y="1828800"/>
            <a:ext cx="7315200" cy="4495800"/>
          </a:xfrm>
        </p:spPr>
        <p:txBody>
          <a:bodyPr>
            <a:normAutofit/>
          </a:bodyPr>
          <a:lstStyle/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watery part of earth surface.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includes oceans, all kinds of lakes, ponds, streams, canals and rivers.</a:t>
            </a:r>
          </a:p>
          <a:p>
            <a:pPr marL="68580" indent="0">
              <a:buClr>
                <a:srgbClr val="002060"/>
              </a:buClr>
              <a:buNone/>
            </a:pP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Lithosphere: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rigid outer layer of earth comprising the earth crust and solid upper part of mental.</a:t>
            </a:r>
          </a:p>
          <a:p>
            <a:pPr>
              <a:buClr>
                <a:srgbClr val="002060"/>
              </a:buClr>
            </a:pPr>
            <a:endParaRPr lang="en-US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66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838200"/>
            <a:ext cx="4334434" cy="87526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Biosphere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66800" y="1981200"/>
            <a:ext cx="6858000" cy="4267200"/>
          </a:xfrm>
        </p:spPr>
        <p:txBody>
          <a:bodyPr/>
          <a:lstStyle/>
          <a:p>
            <a:pPr algn="just"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part of earth surface and atmosphere which is inhabited by living things.</a:t>
            </a:r>
          </a:p>
          <a:p>
            <a:pPr algn="just"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Its is biological envelope that surrounds the globe which supports life without the help of artificial system.</a:t>
            </a:r>
          </a:p>
          <a:p>
            <a:pPr algn="just">
              <a:buClr>
                <a:srgbClr val="002060"/>
              </a:buClr>
            </a:pPr>
            <a:endParaRPr lang="en-US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2060"/>
              </a:buClr>
            </a:pPr>
            <a:endParaRPr lang="en-US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31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762000"/>
            <a:ext cx="4366710" cy="87526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Pollutants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1981200"/>
            <a:ext cx="6705600" cy="4191000"/>
          </a:xfrm>
        </p:spPr>
        <p:txBody>
          <a:bodyPr>
            <a:normAutofit lnSpcReduction="10000"/>
          </a:bodyPr>
          <a:lstStyle/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agents that produce the state of pollution.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substance that pollute the environment specially the chemical produce as a waste product of: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ndustrial waste,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gricultural waste,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rban and nuclear waste.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9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8854" y="304800"/>
            <a:ext cx="8100510" cy="11430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Classification of pollutants</a:t>
            </a:r>
            <a:endParaRPr lang="en-US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90600" y="1524000"/>
            <a:ext cx="7162800" cy="4191000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Classification is done based on:</a:t>
            </a:r>
          </a:p>
          <a:p>
            <a:pPr>
              <a:buClr>
                <a:srgbClr val="002060"/>
              </a:buClr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Release of pollutants</a:t>
            </a:r>
          </a:p>
          <a:p>
            <a:pPr>
              <a:buClr>
                <a:srgbClr val="002060"/>
              </a:buClr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Biodegradability</a:t>
            </a:r>
          </a:p>
          <a:p>
            <a:pPr>
              <a:buClr>
                <a:srgbClr val="002060"/>
              </a:buClr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Nature</a:t>
            </a:r>
          </a:p>
          <a:p>
            <a:pPr>
              <a:buClr>
                <a:srgbClr val="002060"/>
              </a:buClr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Properties</a:t>
            </a:r>
          </a:p>
          <a:p>
            <a:pPr>
              <a:buClr>
                <a:srgbClr val="002060"/>
              </a:buClr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Effect on component of environment</a:t>
            </a:r>
          </a:p>
          <a:p>
            <a:pPr>
              <a:buClr>
                <a:srgbClr val="002060"/>
              </a:buClr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Source of pollutant</a:t>
            </a:r>
          </a:p>
          <a:p>
            <a:pPr>
              <a:buClr>
                <a:srgbClr val="002060"/>
              </a:buClr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Pattern of use</a:t>
            </a:r>
          </a:p>
          <a:p>
            <a:pPr>
              <a:buClr>
                <a:srgbClr val="002060"/>
              </a:buClr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Target and effects</a:t>
            </a:r>
          </a:p>
        </p:txBody>
      </p:sp>
    </p:spTree>
    <p:extLst>
      <p:ext uri="{BB962C8B-B14F-4D97-AF65-F5344CB8AC3E}">
        <p14:creationId xmlns:p14="http://schemas.microsoft.com/office/powerpoint/2010/main" val="349223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04800"/>
            <a:ext cx="7696200" cy="16764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Classification based on release of pollutants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90600" y="2133600"/>
            <a:ext cx="7467600" cy="4267200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Primary pollutants: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They are released into a environment directly as a result of human activities.</a:t>
            </a:r>
          </a:p>
          <a:p>
            <a:pPr marL="68580" indent="0">
              <a:buNone/>
            </a:pP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Secondary pollutants: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They are formed indirectly in the environment as a result of chemical changes of primary pollutants.</a:t>
            </a:r>
          </a:p>
          <a:p>
            <a:pPr marL="68580" indent="0">
              <a:buNone/>
            </a:pP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47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457200"/>
            <a:ext cx="7620000" cy="1600200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Classification based on biodegradability</a:t>
            </a:r>
            <a:endParaRPr lang="en-US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38200" y="2362200"/>
            <a:ext cx="7620000" cy="3962400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Biodegradable pollutants:</a:t>
            </a:r>
          </a:p>
          <a:p>
            <a:pPr marL="68580" indent="0">
              <a:buNone/>
            </a:pPr>
            <a:r>
              <a:rPr lang="en-US" sz="3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hose pollutants which can be consumed and broken down to natural substances.</a:t>
            </a:r>
            <a:endParaRPr lang="en-US" sz="3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Non-biodegradability:</a:t>
            </a:r>
          </a:p>
          <a:p>
            <a:pPr marL="68580" indent="0">
              <a:buNone/>
            </a:pPr>
            <a:r>
              <a:rPr lang="en-US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Those which cannot be consumed or broken down by the biological organisms, </a:t>
            </a:r>
            <a:r>
              <a:rPr lang="en-US" sz="3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i.e</a:t>
            </a:r>
            <a:r>
              <a:rPr lang="en-US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plastics, </a:t>
            </a:r>
            <a:r>
              <a:rPr lang="en-US" sz="3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aluminium</a:t>
            </a:r>
            <a:r>
              <a:rPr lang="en-US" sz="3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56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590800"/>
            <a:ext cx="7924800" cy="160020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Introduction to Environmental pollution 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28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66800"/>
            <a:ext cx="7024744" cy="11430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Classification based on properties</a:t>
            </a:r>
            <a:endParaRPr lang="en-US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43492" y="2476052"/>
            <a:ext cx="6957508" cy="4000948"/>
          </a:xfrm>
        </p:spPr>
        <p:txBody>
          <a:bodyPr>
            <a:normAutofit/>
          </a:bodyPr>
          <a:lstStyle/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Solubility in water, oil, fat.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Biodegradability.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Persistence in air, water, soil  or living organisms.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Reactivity with other substances.</a:t>
            </a: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81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19200"/>
            <a:ext cx="7696200" cy="1295400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Classification based on effect on components of environment</a:t>
            </a:r>
            <a:endParaRPr lang="en-US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2895600"/>
            <a:ext cx="6553200" cy="2975577"/>
          </a:xfrm>
        </p:spPr>
        <p:txBody>
          <a:bodyPr>
            <a:normAutofit/>
          </a:bodyPr>
          <a:lstStyle/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Air pollution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Water pollution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Land pollution</a:t>
            </a: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00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90600"/>
            <a:ext cx="7643310" cy="11430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Classification based on pattern of use</a:t>
            </a:r>
            <a:endParaRPr lang="en-US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66800" y="2209800"/>
            <a:ext cx="6777317" cy="3508977"/>
          </a:xfrm>
        </p:spPr>
        <p:txBody>
          <a:bodyPr>
            <a:noAutofit/>
          </a:bodyPr>
          <a:lstStyle/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Raw materials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Detergents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Lubricants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Fertilizers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Pesticides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Fuels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Stabilizers</a:t>
            </a:r>
          </a:p>
          <a:p>
            <a:pPr>
              <a:buClr>
                <a:schemeClr val="tx1"/>
              </a:buClr>
            </a:pP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76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8001000" cy="17526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Classification based on targets and effects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90600" y="1981200"/>
            <a:ext cx="7086600" cy="4191000"/>
          </a:xfrm>
        </p:spPr>
        <p:txBody>
          <a:bodyPr>
            <a:noAutofit/>
          </a:bodyPr>
          <a:lstStyle/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Substances affecting atmospheric processes</a:t>
            </a:r>
          </a:p>
          <a:p>
            <a:pPr>
              <a:buClr>
                <a:srgbClr val="002060"/>
              </a:buClr>
            </a:pP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Substances 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affecting processes in water</a:t>
            </a:r>
          </a:p>
          <a:p>
            <a:pPr>
              <a:buClr>
                <a:srgbClr val="002060"/>
              </a:buClr>
            </a:pP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Substances 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affecting man directly</a:t>
            </a:r>
          </a:p>
          <a:p>
            <a:pPr>
              <a:buClr>
                <a:srgbClr val="002060"/>
              </a:buClr>
            </a:pP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Substances 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affecting livestock</a:t>
            </a:r>
          </a:p>
          <a:p>
            <a:pPr>
              <a:buClr>
                <a:srgbClr val="002060"/>
              </a:buClr>
            </a:pP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Substances 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affecting non-domestic animals</a:t>
            </a:r>
          </a:p>
          <a:p>
            <a:pPr>
              <a:buClr>
                <a:srgbClr val="002060"/>
              </a:buClr>
            </a:pP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Substances 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affecting crop plants</a:t>
            </a:r>
          </a:p>
        </p:txBody>
      </p:sp>
    </p:spTree>
    <p:extLst>
      <p:ext uri="{BB962C8B-B14F-4D97-AF65-F5344CB8AC3E}">
        <p14:creationId xmlns:p14="http://schemas.microsoft.com/office/powerpoint/2010/main" val="415994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7200"/>
            <a:ext cx="7772400" cy="10668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Types of  environmental pollutants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66800" y="1752600"/>
            <a:ext cx="7086600" cy="4267200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Types of environmental pollutants are: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Air pollution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Water pollution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Soil pollution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Nuclear pollution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Noise pollution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Chemical pollution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Food pollution</a:t>
            </a: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61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28600"/>
            <a:ext cx="7239000" cy="17526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Causes and reasons of environmental pollution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66800" y="2133600"/>
            <a:ext cx="7162800" cy="4191000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These are following :</a:t>
            </a:r>
          </a:p>
          <a:p>
            <a:pPr>
              <a:buClr>
                <a:srgbClr val="002060"/>
              </a:buClr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Population</a:t>
            </a:r>
          </a:p>
          <a:p>
            <a:pPr>
              <a:buClr>
                <a:srgbClr val="002060"/>
              </a:buClr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Urbanization</a:t>
            </a:r>
          </a:p>
          <a:p>
            <a:pPr>
              <a:buClr>
                <a:srgbClr val="002060"/>
              </a:buClr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Industrialization</a:t>
            </a:r>
          </a:p>
          <a:p>
            <a:pPr>
              <a:buClr>
                <a:srgbClr val="002060"/>
              </a:buClr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Transportation</a:t>
            </a:r>
          </a:p>
          <a:p>
            <a:pPr>
              <a:buClr>
                <a:srgbClr val="002060"/>
              </a:buClr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Deforestation</a:t>
            </a:r>
          </a:p>
          <a:p>
            <a:pPr>
              <a:buClr>
                <a:srgbClr val="002060"/>
              </a:buClr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Modern agriculture</a:t>
            </a:r>
          </a:p>
          <a:p>
            <a:pPr>
              <a:buClr>
                <a:srgbClr val="002060"/>
              </a:buClr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Awareness of quality environment</a:t>
            </a:r>
          </a:p>
          <a:p>
            <a:pPr>
              <a:buClr>
                <a:srgbClr val="002060"/>
              </a:buClr>
            </a:pP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060"/>
              </a:buClr>
            </a:pP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30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609600"/>
            <a:ext cx="5052510" cy="1027664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opulation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4400" y="1905000"/>
            <a:ext cx="7239000" cy="4343400"/>
          </a:xfrm>
        </p:spPr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group of individuals of the same species inhabiting a given area</a:t>
            </a:r>
          </a:p>
          <a:p>
            <a:pPr marL="68580" indent="0">
              <a:buNone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most important characteristics are: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Birth rate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Death rate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Age distribution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Population density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Growth rate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27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4090" y="685800"/>
            <a:ext cx="4900110" cy="87526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Urbanization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90600" y="1752600"/>
            <a:ext cx="7391400" cy="4495800"/>
          </a:xfrm>
        </p:spPr>
        <p:txBody>
          <a:bodyPr>
            <a:noAutofit/>
          </a:bodyPr>
          <a:lstStyle/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process of migration or movement of an increasing proportion of people from rural areas in to cities.</a:t>
            </a:r>
          </a:p>
          <a:p>
            <a:pPr>
              <a:buClr>
                <a:srgbClr val="002060"/>
              </a:buClr>
            </a:pP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Causes of urbanization: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B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etter jobs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Medical facilities 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Education opportunities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Better transport facilities</a:t>
            </a:r>
          </a:p>
        </p:txBody>
      </p:sp>
    </p:spTree>
    <p:extLst>
      <p:ext uri="{BB962C8B-B14F-4D97-AF65-F5344CB8AC3E}">
        <p14:creationId xmlns:p14="http://schemas.microsoft.com/office/powerpoint/2010/main" val="325399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762000"/>
            <a:ext cx="4724400" cy="799064"/>
          </a:xfrm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eforestation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66800" y="1752600"/>
            <a:ext cx="7086600" cy="4419600"/>
          </a:xfrm>
        </p:spPr>
        <p:txBody>
          <a:bodyPr>
            <a:normAutofit/>
          </a:bodyPr>
          <a:lstStyle/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removal of tree crop from a piece of land without intention of reforestrating it.</a:t>
            </a:r>
          </a:p>
          <a:p>
            <a:pPr marL="68580" indent="0">
              <a:buNone/>
            </a:pP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Causes of deforestation: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Extraction of forest products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Agricultural practices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Permanent cultivation </a:t>
            </a:r>
          </a:p>
        </p:txBody>
      </p:sp>
    </p:spTree>
    <p:extLst>
      <p:ext uri="{BB962C8B-B14F-4D97-AF65-F5344CB8AC3E}">
        <p14:creationId xmlns:p14="http://schemas.microsoft.com/office/powerpoint/2010/main" val="273178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Effects of deforestation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Soil erosion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Small slopes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Loss of sediment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Loss of soil fertility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Climate change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Loss of biodiversity</a:t>
            </a:r>
          </a:p>
          <a:p>
            <a:pPr>
              <a:buClr>
                <a:srgbClr val="002060"/>
              </a:buClr>
            </a:pP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50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762000"/>
            <a:ext cx="3810000" cy="152400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Ecology</a:t>
            </a:r>
            <a:b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4400" y="1600200"/>
            <a:ext cx="7162800" cy="4724400"/>
          </a:xfrm>
        </p:spPr>
        <p:txBody>
          <a:bodyPr/>
          <a:lstStyle/>
          <a:p>
            <a:pPr marL="0" indent="0">
              <a:buNone/>
            </a:pP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History: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German biologist </a:t>
            </a:r>
            <a:r>
              <a:rPr lang="en-US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Hanns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Reiter in 1865 coined the original Greek term “</a:t>
            </a:r>
            <a:r>
              <a:rPr lang="en-US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Oekologie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 by combining two </a:t>
            </a:r>
            <a:r>
              <a:rPr lang="en-US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greek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words “</a:t>
            </a:r>
            <a:r>
              <a:rPr lang="en-US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Oikos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 means house and “logos” means study of. 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erman zoologist Ernst </a:t>
            </a:r>
            <a:r>
              <a:rPr lang="en-US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Haekel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 1866 gave the 1</a:t>
            </a:r>
            <a:r>
              <a:rPr lang="en-US" sz="3200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definition of ecology.</a:t>
            </a: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8739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762000"/>
            <a:ext cx="3985710" cy="79906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Ecosystem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38200" y="1752600"/>
            <a:ext cx="7086600" cy="4419600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natural world is organized into interrelated units called ecosystems.</a:t>
            </a:r>
          </a:p>
          <a:p>
            <a:pPr algn="just">
              <a:lnSpc>
                <a:spcPct val="150000"/>
              </a:lnSpc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“Any unit that includes all of the living organisms in a given area interacting with the physical environment so that a flow of energy with in the system.</a:t>
            </a: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49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Components classification of an ecosystem </a:t>
            </a:r>
            <a:endParaRPr lang="en-US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68580" indent="0" algn="just">
              <a:lnSpc>
                <a:spcPct val="150000"/>
              </a:lnSpc>
              <a:buNone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 ecosystem has three components:</a:t>
            </a:r>
          </a:p>
          <a:p>
            <a:pPr algn="just">
              <a:lnSpc>
                <a:spcPct val="150000"/>
              </a:lnSpc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Autotrophic components</a:t>
            </a:r>
          </a:p>
          <a:p>
            <a:pPr algn="just">
              <a:lnSpc>
                <a:spcPct val="150000"/>
              </a:lnSpc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Heterotrophic components</a:t>
            </a:r>
          </a:p>
          <a:p>
            <a:pPr algn="just">
              <a:lnSpc>
                <a:spcPct val="150000"/>
              </a:lnSpc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Auxotrophic components</a:t>
            </a:r>
          </a:p>
        </p:txBody>
      </p:sp>
    </p:spTree>
    <p:extLst>
      <p:ext uri="{BB962C8B-B14F-4D97-AF65-F5344CB8AC3E}">
        <p14:creationId xmlns:p14="http://schemas.microsoft.com/office/powerpoint/2010/main" val="144933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457200"/>
            <a:ext cx="7338510" cy="114300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Autotrophic components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90600" y="1752600"/>
            <a:ext cx="7315200" cy="4724400"/>
          </a:xfrm>
        </p:spPr>
        <p:txBody>
          <a:bodyPr>
            <a:noAutofit/>
          </a:bodyPr>
          <a:lstStyle/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refers to self-nourishing components. In which fixation of light energy, use of simple inorganic substances.</a:t>
            </a:r>
          </a:p>
          <a:p>
            <a:pPr marL="68580" indent="0">
              <a:buNone/>
            </a:pP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Heterotrophic components: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refers to other nourishing components. In which utilization, rearrangement and decomposition of complex material.</a:t>
            </a:r>
          </a:p>
        </p:txBody>
      </p:sp>
    </p:spTree>
    <p:extLst>
      <p:ext uri="{BB962C8B-B14F-4D97-AF65-F5344CB8AC3E}">
        <p14:creationId xmlns:p14="http://schemas.microsoft.com/office/powerpoint/2010/main" val="197094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90600"/>
            <a:ext cx="7719510" cy="114300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Auxotrophic components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43492" y="2323652"/>
            <a:ext cx="7414708" cy="392474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which intermediate between autotrophy and heterotrophy </a:t>
            </a:r>
          </a:p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For example: bacteria and fungi </a:t>
            </a: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44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186110" cy="1143000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Functional classification of an ecosystem </a:t>
            </a:r>
            <a:endParaRPr lang="en-US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2895600"/>
            <a:ext cx="6400800" cy="3657600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can be termed as following 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Energy circuits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Food chains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Diversity pattern in time and space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Nutrient cycle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Development and evolution</a:t>
            </a: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24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381000"/>
            <a:ext cx="7024744" cy="1143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Physical limiting factor</a:t>
            </a:r>
            <a:endParaRPr lang="en-US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66800" y="1524000"/>
            <a:ext cx="7391400" cy="4038600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Physical limiting factors are following:</a:t>
            </a:r>
          </a:p>
          <a:p>
            <a:pPr>
              <a:buClr>
                <a:srgbClr val="002060"/>
              </a:buClr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Temperature</a:t>
            </a:r>
          </a:p>
          <a:p>
            <a:pPr>
              <a:buClr>
                <a:srgbClr val="002060"/>
              </a:buClr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Light</a:t>
            </a:r>
          </a:p>
          <a:p>
            <a:pPr>
              <a:buClr>
                <a:srgbClr val="002060"/>
              </a:buClr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Moisture</a:t>
            </a:r>
          </a:p>
          <a:p>
            <a:pPr>
              <a:buClr>
                <a:srgbClr val="002060"/>
              </a:buClr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Atmospheric gases</a:t>
            </a:r>
          </a:p>
          <a:p>
            <a:pPr>
              <a:buClr>
                <a:srgbClr val="002060"/>
              </a:buClr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Biogenic salts</a:t>
            </a:r>
          </a:p>
          <a:p>
            <a:pPr>
              <a:buClr>
                <a:srgbClr val="002060"/>
              </a:buClr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Soil pressure</a:t>
            </a:r>
          </a:p>
          <a:p>
            <a:pPr>
              <a:buClr>
                <a:srgbClr val="002060"/>
              </a:buClr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Soil </a:t>
            </a:r>
          </a:p>
          <a:p>
            <a:pPr>
              <a:buClr>
                <a:srgbClr val="002060"/>
              </a:buClr>
            </a:pP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ire</a:t>
            </a:r>
            <a:endParaRPr lang="en-US" sz="3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71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85800"/>
            <a:ext cx="8229600" cy="114300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Functioning of ecosystem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2209800"/>
            <a:ext cx="6400800" cy="3810000"/>
          </a:xfrm>
        </p:spPr>
        <p:txBody>
          <a:bodyPr>
            <a:normAutofit/>
          </a:bodyPr>
          <a:lstStyle/>
          <a:p>
            <a:pPr marL="68580" indent="0">
              <a:lnSpc>
                <a:spcPct val="150000"/>
              </a:lnSpc>
              <a:buNone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These have following 03 phenomena:</a:t>
            </a:r>
          </a:p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Production </a:t>
            </a:r>
          </a:p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Consumption</a:t>
            </a:r>
          </a:p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Decomposition</a:t>
            </a:r>
          </a:p>
          <a:p>
            <a:pPr>
              <a:lnSpc>
                <a:spcPct val="150000"/>
              </a:lnSpc>
            </a:pP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78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7086600" cy="1143000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Production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66800" y="1676400"/>
            <a:ext cx="7010400" cy="4724400"/>
          </a:xfrm>
        </p:spPr>
        <p:txBody>
          <a:bodyPr>
            <a:normAutofit/>
          </a:bodyPr>
          <a:lstStyle/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refers to the conservancy of solar energy into bound chemical energy or potential energy </a:t>
            </a:r>
          </a:p>
          <a:p>
            <a:pPr marL="68580" indent="0">
              <a:buNone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There are three types of producers in nature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Photosynthetic plants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Photosynthetic bacteria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Chemosynthetic bacteria</a:t>
            </a: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88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6965" y="381000"/>
            <a:ext cx="4939635" cy="11430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onsumption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90600" y="1600200"/>
            <a:ext cx="7391400" cy="4724400"/>
          </a:xfrm>
        </p:spPr>
        <p:txBody>
          <a:bodyPr>
            <a:noAutofit/>
          </a:bodyPr>
          <a:lstStyle/>
          <a:p>
            <a:pPr>
              <a:buClr>
                <a:srgbClr val="002060"/>
              </a:buClr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is the process of transfer of material and transformation of energy from one trophic level to another through the process of eating and being eaten </a:t>
            </a:r>
          </a:p>
          <a:p>
            <a:pPr marL="68580" indent="0">
              <a:buNone/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Consumption takes through three types of reaction in the living organism:</a:t>
            </a:r>
          </a:p>
          <a:p>
            <a:pPr marL="525780" indent="-457200">
              <a:buClr>
                <a:srgbClr val="002060"/>
              </a:buClr>
              <a:buFont typeface="+mj-lt"/>
              <a:buAutoNum type="arabicPeriod"/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Aerobic respiration </a:t>
            </a:r>
          </a:p>
          <a:p>
            <a:pPr marL="525780" indent="-457200">
              <a:buClr>
                <a:srgbClr val="002060"/>
              </a:buClr>
              <a:buFont typeface="+mj-lt"/>
              <a:buAutoNum type="arabicPeriod"/>
            </a:pP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Anaerobic respiration</a:t>
            </a:r>
          </a:p>
          <a:p>
            <a:pPr marL="525780" indent="-457200">
              <a:buClr>
                <a:srgbClr val="002060"/>
              </a:buClr>
              <a:buFont typeface="+mj-lt"/>
              <a:buAutoNum type="arabicPeriod"/>
            </a:pP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ermentation</a:t>
            </a:r>
            <a:endParaRPr lang="en-US" sz="3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23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685800"/>
            <a:ext cx="6248400" cy="1143000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Decomposition 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90600" y="2057400"/>
            <a:ext cx="7543800" cy="42672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is the process by which complex organic compounds are broken down into  simple compounds that can again be used by plants for growth. </a:t>
            </a: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32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381000"/>
            <a:ext cx="3505200" cy="11430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cology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38200" y="1447800"/>
            <a:ext cx="7620000" cy="5029200"/>
          </a:xfrm>
        </p:spPr>
        <p:txBody>
          <a:bodyPr>
            <a:normAutofit/>
          </a:bodyPr>
          <a:lstStyle/>
          <a:p>
            <a:pPr marL="68580" indent="0">
              <a:lnSpc>
                <a:spcPct val="150000"/>
              </a:lnSpc>
              <a:buNone/>
            </a:pP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Definition:</a:t>
            </a:r>
          </a:p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is the study of structure and function of nature or ecosystem (</a:t>
            </a:r>
            <a:r>
              <a:rPr lang="en-US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Odum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1971)</a:t>
            </a:r>
          </a:p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is the study of animals and plants in relation to their habits and habitats (</a:t>
            </a:r>
            <a:r>
              <a:rPr lang="en-US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Colinvaux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1973).</a:t>
            </a:r>
          </a:p>
          <a:p>
            <a:pPr>
              <a:lnSpc>
                <a:spcPct val="150000"/>
              </a:lnSpc>
              <a:buClr>
                <a:srgbClr val="002060"/>
              </a:buClr>
            </a:pPr>
            <a:endParaRPr lang="en-US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91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85800"/>
            <a:ext cx="7024744" cy="11430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omeostasis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66800" y="1981200"/>
            <a:ext cx="7239000" cy="42672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derived from “</a:t>
            </a:r>
            <a:r>
              <a:rPr lang="en-US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homeo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 meaning same and “stasis” meaning standing </a:t>
            </a:r>
          </a:p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tendency of natural ecosystem to resist change and remain in a state of equilibrium</a:t>
            </a: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89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1"/>
            <a:ext cx="9525001" cy="6858000"/>
          </a:xfrm>
        </p:spPr>
      </p:pic>
    </p:spTree>
    <p:extLst>
      <p:ext uri="{BB962C8B-B14F-4D97-AF65-F5344CB8AC3E}">
        <p14:creationId xmlns:p14="http://schemas.microsoft.com/office/powerpoint/2010/main" val="289767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762000"/>
            <a:ext cx="4671510" cy="79906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Environment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4400" y="1981200"/>
            <a:ext cx="7543800" cy="4419600"/>
          </a:xfrm>
        </p:spPr>
        <p:txBody>
          <a:bodyPr>
            <a:normAutofit/>
          </a:bodyPr>
          <a:lstStyle/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This word is derived from two words ‘Environ’ means the surroundings and ‘</a:t>
            </a:r>
            <a:r>
              <a:rPr lang="en-US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ment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’ means the actioning.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broder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sense, the term environment includes everything which is external to human body.</a:t>
            </a: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69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8153400" cy="12192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Components of environment</a:t>
            </a:r>
            <a:endParaRPr lang="en-US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1676400"/>
            <a:ext cx="6400800" cy="3048000"/>
          </a:xfrm>
        </p:spPr>
        <p:txBody>
          <a:bodyPr>
            <a:normAutofit/>
          </a:bodyPr>
          <a:lstStyle/>
          <a:p>
            <a:pPr marL="68580" indent="0" algn="just">
              <a:lnSpc>
                <a:spcPct val="150000"/>
              </a:lnSpc>
              <a:buNone/>
            </a:pP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Two important components are:</a:t>
            </a:r>
          </a:p>
          <a:p>
            <a:pPr algn="just">
              <a:lnSpc>
                <a:spcPct val="150000"/>
              </a:lnSpc>
              <a:buClr>
                <a:srgbClr val="002060"/>
              </a:buClr>
            </a:pP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Abiotic factors</a:t>
            </a:r>
          </a:p>
          <a:p>
            <a:pPr algn="just">
              <a:lnSpc>
                <a:spcPct val="150000"/>
              </a:lnSpc>
              <a:buClr>
                <a:srgbClr val="002060"/>
              </a:buClr>
            </a:pP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Biotic factors</a:t>
            </a:r>
          </a:p>
        </p:txBody>
      </p:sp>
    </p:spTree>
    <p:extLst>
      <p:ext uri="{BB962C8B-B14F-4D97-AF65-F5344CB8AC3E}">
        <p14:creationId xmlns:p14="http://schemas.microsoft.com/office/powerpoint/2010/main" val="249775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762000"/>
            <a:ext cx="4366710" cy="799064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Abiotic factor</a:t>
            </a:r>
            <a:endParaRPr lang="en-US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90600" y="1905000"/>
            <a:ext cx="7239000" cy="4572000"/>
          </a:xfrm>
        </p:spPr>
        <p:txBody>
          <a:bodyPr/>
          <a:lstStyle/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non living factors that influence the life and activities of an organism.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These factors include air, water, and soil.</a:t>
            </a:r>
          </a:p>
          <a:p>
            <a:pPr marL="68580" indent="0">
              <a:buNone/>
            </a:pP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Biotic factors: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living portions of the environment.</a:t>
            </a:r>
          </a:p>
          <a:p>
            <a:pPr>
              <a:buClr>
                <a:srgbClr val="002060"/>
              </a:buClr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includes plant, humans and animals.</a:t>
            </a:r>
          </a:p>
          <a:p>
            <a:pPr>
              <a:buClr>
                <a:srgbClr val="002060"/>
              </a:buClr>
            </a:pP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15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8690" y="914400"/>
            <a:ext cx="8100510" cy="11430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Division of total environment</a:t>
            </a:r>
            <a:endParaRPr lang="en-US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43492" y="2358423"/>
            <a:ext cx="6777317" cy="3508977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Divided into following 4 groups.</a:t>
            </a:r>
          </a:p>
          <a:p>
            <a:pPr marL="811530" indent="-742950">
              <a:buClr>
                <a:srgbClr val="002060"/>
              </a:buClr>
              <a:buFont typeface="+mj-lt"/>
              <a:buAutoNum type="arabicPeriod"/>
            </a:pP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Atmosphere</a:t>
            </a:r>
          </a:p>
          <a:p>
            <a:pPr marL="811530" indent="-742950">
              <a:buClr>
                <a:srgbClr val="002060"/>
              </a:buClr>
              <a:buFont typeface="+mj-lt"/>
              <a:buAutoNum type="arabicPeriod"/>
            </a:pP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Hydrosphere</a:t>
            </a:r>
          </a:p>
          <a:p>
            <a:pPr marL="811530" indent="-742950">
              <a:buClr>
                <a:srgbClr val="002060"/>
              </a:buClr>
              <a:buFont typeface="+mj-lt"/>
              <a:buAutoNum type="arabicPeriod"/>
            </a:pP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Lithosphere</a:t>
            </a:r>
          </a:p>
          <a:p>
            <a:pPr marL="811530" indent="-742950">
              <a:buClr>
                <a:srgbClr val="002060"/>
              </a:buClr>
              <a:buFont typeface="+mj-lt"/>
              <a:buAutoNum type="arabicPeriod"/>
            </a:pP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Biosphere</a:t>
            </a:r>
          </a:p>
          <a:p>
            <a:pPr marL="68580" indent="0">
              <a:buNone/>
            </a:pPr>
            <a:endParaRPr lang="en-US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51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457200"/>
            <a:ext cx="5638800" cy="1103864"/>
          </a:xfrm>
        </p:spPr>
        <p:txBody>
          <a:bodyPr>
            <a:no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en-US" sz="5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tmosphere</a:t>
            </a:r>
            <a:endParaRPr lang="en-US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66800" y="1752600"/>
            <a:ext cx="7086600" cy="4495800"/>
          </a:xfrm>
        </p:spPr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gaseous envelope surrounding the earth or any other celestial body.</a:t>
            </a:r>
          </a:p>
          <a:p>
            <a:pPr marL="68580" indent="0">
              <a:buNone/>
            </a:pP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Division of atmosphere:</a:t>
            </a:r>
          </a:p>
          <a:p>
            <a:pPr marL="68580" indent="0">
              <a:buNone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Can be divided into following 4 layers;</a:t>
            </a:r>
          </a:p>
          <a:p>
            <a:pPr marL="640080" indent="-571500">
              <a:buClr>
                <a:srgbClr val="002060"/>
              </a:buClr>
              <a:buFont typeface="+mj-lt"/>
              <a:buAutoNum type="romanLcPeriod"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Troposphere</a:t>
            </a:r>
          </a:p>
          <a:p>
            <a:pPr marL="640080" indent="-571500">
              <a:buClr>
                <a:srgbClr val="002060"/>
              </a:buClr>
              <a:buFont typeface="+mj-lt"/>
              <a:buAutoNum type="romanLcPeriod"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Stratosphere</a:t>
            </a:r>
          </a:p>
          <a:p>
            <a:pPr marL="640080" indent="-571500">
              <a:buClr>
                <a:srgbClr val="002060"/>
              </a:buClr>
              <a:buFont typeface="+mj-lt"/>
              <a:buAutoNum type="romanLcPeriod"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Mesosphere</a:t>
            </a:r>
          </a:p>
          <a:p>
            <a:pPr marL="640080" indent="-571500">
              <a:buClr>
                <a:srgbClr val="002060"/>
              </a:buClr>
              <a:buFont typeface="+mj-lt"/>
              <a:buAutoNum type="romanLcPeriod"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Thermosphere</a:t>
            </a:r>
          </a:p>
          <a:p>
            <a:pPr marL="68580" indent="0">
              <a:buNone/>
            </a:pPr>
            <a:endParaRPr lang="en-US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719070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284</TotalTime>
  <Words>1165</Words>
  <Application>Microsoft Office PowerPoint</Application>
  <PresentationFormat>On-screen Show (4:3)</PresentationFormat>
  <Paragraphs>211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Slipstream</vt:lpstr>
      <vt:lpstr>PowerPoint Presentation</vt:lpstr>
      <vt:lpstr>Introduction to Environmental pollution </vt:lpstr>
      <vt:lpstr>Ecology </vt:lpstr>
      <vt:lpstr>Ecology</vt:lpstr>
      <vt:lpstr>Environment</vt:lpstr>
      <vt:lpstr>Components of environment</vt:lpstr>
      <vt:lpstr>Abiotic factor</vt:lpstr>
      <vt:lpstr>Division of total environment</vt:lpstr>
      <vt:lpstr>Atmosphere</vt:lpstr>
      <vt:lpstr>Troposphere </vt:lpstr>
      <vt:lpstr>Stratosphere</vt:lpstr>
      <vt:lpstr>Mesosphere</vt:lpstr>
      <vt:lpstr>Thermosphere</vt:lpstr>
      <vt:lpstr>Hydrosphere</vt:lpstr>
      <vt:lpstr>Biosphere</vt:lpstr>
      <vt:lpstr>Pollutants</vt:lpstr>
      <vt:lpstr>Classification of pollutants</vt:lpstr>
      <vt:lpstr>Classification based on release of pollutants</vt:lpstr>
      <vt:lpstr>Classification based on biodegradability</vt:lpstr>
      <vt:lpstr>Classification based on properties</vt:lpstr>
      <vt:lpstr>Classification based on effect on components of environment</vt:lpstr>
      <vt:lpstr>Classification based on pattern of use</vt:lpstr>
      <vt:lpstr>Classification based on targets and effects</vt:lpstr>
      <vt:lpstr>Types of  environmental pollutants</vt:lpstr>
      <vt:lpstr>Causes and reasons of environmental pollution</vt:lpstr>
      <vt:lpstr>Population</vt:lpstr>
      <vt:lpstr>Urbanization</vt:lpstr>
      <vt:lpstr>Deforestation</vt:lpstr>
      <vt:lpstr>Effects of deforestation</vt:lpstr>
      <vt:lpstr>Ecosystem</vt:lpstr>
      <vt:lpstr>Components classification of an ecosystem </vt:lpstr>
      <vt:lpstr>Autotrophic components</vt:lpstr>
      <vt:lpstr>Auxotrophic components</vt:lpstr>
      <vt:lpstr>Functional classification of an ecosystem </vt:lpstr>
      <vt:lpstr>Physical limiting factor</vt:lpstr>
      <vt:lpstr>Functioning of ecosystem</vt:lpstr>
      <vt:lpstr>Production</vt:lpstr>
      <vt:lpstr>Consumption</vt:lpstr>
      <vt:lpstr>Decomposition </vt:lpstr>
      <vt:lpstr>Homeostasis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Environmental pollution</dc:title>
  <dc:creator>Grace</dc:creator>
  <cp:lastModifiedBy>Dr. Fakhar U Zaman</cp:lastModifiedBy>
  <cp:revision>51</cp:revision>
  <dcterms:created xsi:type="dcterms:W3CDTF">2018-10-14T10:04:24Z</dcterms:created>
  <dcterms:modified xsi:type="dcterms:W3CDTF">2020-03-26T16:55:55Z</dcterms:modified>
</cp:coreProperties>
</file>